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ptos"/>
      </a:defRPr>
    </a:lvl1pPr>
    <a:lvl2pPr indent="228600" latinLnBrk="0">
      <a:defRPr sz="1200">
        <a:latin typeface="+mj-lt"/>
        <a:ea typeface="+mj-ea"/>
        <a:cs typeface="+mj-cs"/>
        <a:sym typeface="Aptos"/>
      </a:defRPr>
    </a:lvl2pPr>
    <a:lvl3pPr indent="457200" latinLnBrk="0">
      <a:defRPr sz="1200">
        <a:latin typeface="+mj-lt"/>
        <a:ea typeface="+mj-ea"/>
        <a:cs typeface="+mj-cs"/>
        <a:sym typeface="Aptos"/>
      </a:defRPr>
    </a:lvl3pPr>
    <a:lvl4pPr indent="685800" latinLnBrk="0">
      <a:defRPr sz="1200">
        <a:latin typeface="+mj-lt"/>
        <a:ea typeface="+mj-ea"/>
        <a:cs typeface="+mj-cs"/>
        <a:sym typeface="Aptos"/>
      </a:defRPr>
    </a:lvl4pPr>
    <a:lvl5pPr indent="914400" latinLnBrk="0">
      <a:defRPr sz="1200">
        <a:latin typeface="+mj-lt"/>
        <a:ea typeface="+mj-ea"/>
        <a:cs typeface="+mj-cs"/>
        <a:sym typeface="Aptos"/>
      </a:defRPr>
    </a:lvl5pPr>
    <a:lvl6pPr indent="1143000" latinLnBrk="0">
      <a:defRPr sz="1200">
        <a:latin typeface="+mj-lt"/>
        <a:ea typeface="+mj-ea"/>
        <a:cs typeface="+mj-cs"/>
        <a:sym typeface="Aptos"/>
      </a:defRPr>
    </a:lvl6pPr>
    <a:lvl7pPr indent="1371600" latinLnBrk="0">
      <a:defRPr sz="1200">
        <a:latin typeface="+mj-lt"/>
        <a:ea typeface="+mj-ea"/>
        <a:cs typeface="+mj-cs"/>
        <a:sym typeface="Aptos"/>
      </a:defRPr>
    </a:lvl7pPr>
    <a:lvl8pPr indent="1600200" latinLnBrk="0">
      <a:defRPr sz="1200">
        <a:latin typeface="+mj-lt"/>
        <a:ea typeface="+mj-ea"/>
        <a:cs typeface="+mj-cs"/>
        <a:sym typeface="Aptos"/>
      </a:defRPr>
    </a:lvl8pPr>
    <a:lvl9pPr indent="1828800" latinLnBrk="0">
      <a:defRPr sz="1200">
        <a:latin typeface="+mj-lt"/>
        <a:ea typeface="+mj-ea"/>
        <a:cs typeface="+mj-cs"/>
        <a:sym typeface="Apto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spTree>
      <p:nvGrpSpPr>
        <p:cNvPr id="1" name=""/>
        <p:cNvGrpSpPr/>
        <p:nvPr/>
      </p:nvGrpSpPr>
      <p:grpSpPr>
        <a:xfrm>
          <a:off x="0" y="0"/>
          <a:ext cx="0" cy="0"/>
          <a:chOff x="0" y="0"/>
          <a:chExt cx="0" cy="0"/>
        </a:xfrm>
      </p:grpSpPr>
      <p:sp>
        <p:nvSpPr>
          <p:cNvPr id="91"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92"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19"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37" name="Shape 1"/>
          <p:cNvSpPr/>
          <p:nvPr/>
        </p:nvSpPr>
        <p:spPr>
          <a:xfrm>
            <a:off x="0" y="0"/>
            <a:ext cx="14630400" cy="8229600"/>
          </a:xfrm>
          <a:prstGeom prst="rect">
            <a:avLst/>
          </a:prstGeom>
          <a:solidFill>
            <a:srgbClr val="FCFBF8"/>
          </a:solidFill>
          <a:ln w="12700">
            <a:miter lim="400000"/>
          </a:ln>
        </p:spPr>
        <p:txBody>
          <a:bodyPr lIns="45719" rIns="45719"/>
          <a:lstStyle/>
          <a:p>
            <a:pPr/>
          </a:p>
        </p:txBody>
      </p:sp>
      <p:pic>
        <p:nvPicPr>
          <p:cNvPr id="38"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spTree>
      <p:nvGrpSpPr>
        <p:cNvPr id="1" name=""/>
        <p:cNvGrpSpPr/>
        <p:nvPr/>
      </p:nvGrpSpPr>
      <p:grpSpPr>
        <a:xfrm>
          <a:off x="0" y="0"/>
          <a:ext cx="0" cy="0"/>
          <a:chOff x="0" y="0"/>
          <a:chExt cx="0" cy="0"/>
        </a:xfrm>
      </p:grpSpPr>
      <p:sp>
        <p:nvSpPr>
          <p:cNvPr id="46"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47"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spTree>
      <p:nvGrpSpPr>
        <p:cNvPr id="1" name=""/>
        <p:cNvGrpSpPr/>
        <p:nvPr/>
      </p:nvGrpSpPr>
      <p:grpSpPr>
        <a:xfrm>
          <a:off x="0" y="0"/>
          <a:ext cx="0" cy="0"/>
          <a:chOff x="0" y="0"/>
          <a:chExt cx="0" cy="0"/>
        </a:xfrm>
      </p:grpSpPr>
      <p:sp>
        <p:nvSpPr>
          <p:cNvPr id="55"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56"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spTree>
      <p:nvGrpSpPr>
        <p:cNvPr id="1" name=""/>
        <p:cNvGrpSpPr/>
        <p:nvPr/>
      </p:nvGrpSpPr>
      <p:grpSpPr>
        <a:xfrm>
          <a:off x="0" y="0"/>
          <a:ext cx="0" cy="0"/>
          <a:chOff x="0" y="0"/>
          <a:chExt cx="0" cy="0"/>
        </a:xfrm>
      </p:grpSpPr>
      <p:sp>
        <p:nvSpPr>
          <p:cNvPr id="64"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65"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spTree>
      <p:nvGrpSpPr>
        <p:cNvPr id="1" name=""/>
        <p:cNvGrpSpPr/>
        <p:nvPr/>
      </p:nvGrpSpPr>
      <p:grpSpPr>
        <a:xfrm>
          <a:off x="0" y="0"/>
          <a:ext cx="0" cy="0"/>
          <a:chOff x="0" y="0"/>
          <a:chExt cx="0" cy="0"/>
        </a:xfrm>
      </p:grpSpPr>
      <p:sp>
        <p:nvSpPr>
          <p:cNvPr id="73"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74"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spTree>
      <p:nvGrpSpPr>
        <p:cNvPr id="1" name=""/>
        <p:cNvGrpSpPr/>
        <p:nvPr/>
      </p:nvGrpSpPr>
      <p:grpSpPr>
        <a:xfrm>
          <a:off x="0" y="0"/>
          <a:ext cx="0" cy="0"/>
          <a:chOff x="0" y="0"/>
          <a:chExt cx="0" cy="0"/>
        </a:xfrm>
      </p:grpSpPr>
      <p:sp>
        <p:nvSpPr>
          <p:cNvPr id="82" name="Shape 0"/>
          <p:cNvSpPr/>
          <p:nvPr/>
        </p:nvSpPr>
        <p:spPr>
          <a:xfrm>
            <a:off x="0" y="0"/>
            <a:ext cx="14630400" cy="8229600"/>
          </a:xfrm>
          <a:prstGeom prst="rect">
            <a:avLst/>
          </a:prstGeom>
          <a:solidFill>
            <a:srgbClr val="F1F2DE"/>
          </a:solidFill>
          <a:ln w="12700">
            <a:miter lim="400000"/>
          </a:ln>
        </p:spPr>
        <p:txBody>
          <a:bodyPr lIns="45719" rIns="45719"/>
          <a:lstStyle/>
          <a:p>
            <a:pPr/>
          </a:p>
        </p:txBody>
      </p:sp>
      <p:sp>
        <p:nvSpPr>
          <p:cNvPr id="83" name="Shape 1"/>
          <p:cNvSpPr/>
          <p:nvPr/>
        </p:nvSpPr>
        <p:spPr>
          <a:xfrm>
            <a:off x="0" y="0"/>
            <a:ext cx="14630400" cy="8229600"/>
          </a:xfrm>
          <a:prstGeom prst="rect">
            <a:avLst/>
          </a:prstGeom>
          <a:solidFill>
            <a:srgbClr val="FCFBF8"/>
          </a:solidFill>
          <a:ln w="12700">
            <a:miter lim="400000"/>
          </a:ln>
        </p:spPr>
        <p:txBody>
          <a:bodyPr lIns="45719" rIns="45719"/>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Image 0" descr="Image 0"/>
          <p:cNvPicPr>
            <a:picLocks noChangeAspect="1"/>
          </p:cNvPicPr>
          <p:nvPr/>
        </p:nvPicPr>
        <p:blipFill>
          <a:blip r:embed="rId2">
            <a:extLst/>
          </a:blip>
          <a:stretch>
            <a:fillRect/>
          </a:stretch>
        </p:blipFill>
        <p:spPr>
          <a:xfrm>
            <a:off x="10972800" y="0"/>
            <a:ext cx="3657600" cy="8229600"/>
          </a:xfrm>
          <a:prstGeom prst="rect">
            <a:avLst/>
          </a:prstGeom>
          <a:ln w="12700">
            <a:miter lim="400000"/>
          </a:ln>
        </p:spPr>
      </p:pic>
      <p:sp>
        <p:nvSpPr>
          <p:cNvPr id="103" name="Text 0"/>
          <p:cNvSpPr txBox="1"/>
          <p:nvPr/>
        </p:nvSpPr>
        <p:spPr>
          <a:xfrm>
            <a:off x="793790" y="1693664"/>
            <a:ext cx="9385221" cy="1108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400"/>
              </a:lnSpc>
              <a:defRPr sz="3500">
                <a:solidFill>
                  <a:srgbClr val="233E32"/>
                </a:solidFill>
                <a:latin typeface="Alice"/>
                <a:ea typeface="Alice"/>
                <a:cs typeface="Alice"/>
                <a:sym typeface="Alice"/>
              </a:defRPr>
            </a:lvl1pPr>
          </a:lstStyle>
          <a:p>
            <a:pPr/>
            <a:r>
              <a:t>Student Performance Predicting - A Data-Driven Approach</a:t>
            </a:r>
          </a:p>
        </p:txBody>
      </p:sp>
      <p:sp>
        <p:nvSpPr>
          <p:cNvPr id="104" name="Text 1"/>
          <p:cNvSpPr txBox="1"/>
          <p:nvPr/>
        </p:nvSpPr>
        <p:spPr>
          <a:xfrm>
            <a:off x="740025" y="3082765"/>
            <a:ext cx="3761539"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 PRASANNAJEET - 202410116100145</a:t>
            </a:r>
          </a:p>
        </p:txBody>
      </p:sp>
      <p:sp>
        <p:nvSpPr>
          <p:cNvPr id="105" name="Text 2"/>
          <p:cNvSpPr txBox="1"/>
          <p:nvPr/>
        </p:nvSpPr>
        <p:spPr>
          <a:xfrm>
            <a:off x="793790" y="3700819"/>
            <a:ext cx="3654010"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NIKITA AGARWAL-202410116100133</a:t>
            </a:r>
          </a:p>
        </p:txBody>
      </p:sp>
      <p:sp>
        <p:nvSpPr>
          <p:cNvPr id="106" name="Text 3"/>
          <p:cNvSpPr txBox="1"/>
          <p:nvPr/>
        </p:nvSpPr>
        <p:spPr>
          <a:xfrm>
            <a:off x="793790" y="4318872"/>
            <a:ext cx="3021280"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NITIN NEGI-202410116100137</a:t>
            </a:r>
          </a:p>
        </p:txBody>
      </p:sp>
      <p:sp>
        <p:nvSpPr>
          <p:cNvPr id="107" name="Text 4"/>
          <p:cNvSpPr txBox="1"/>
          <p:nvPr/>
        </p:nvSpPr>
        <p:spPr>
          <a:xfrm>
            <a:off x="793790" y="4936926"/>
            <a:ext cx="3045315"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POORNIMA-202410116100142</a:t>
            </a:r>
          </a:p>
        </p:txBody>
      </p:sp>
      <p:sp>
        <p:nvSpPr>
          <p:cNvPr id="108" name="Text 6"/>
          <p:cNvSpPr txBox="1"/>
          <p:nvPr/>
        </p:nvSpPr>
        <p:spPr>
          <a:xfrm>
            <a:off x="793790" y="6173032"/>
            <a:ext cx="4243835"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SUBMITTED TO - Ms. KOMAL SALGOTRA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HANK YOU!"/>
          <p:cNvSpPr txBox="1"/>
          <p:nvPr/>
        </p:nvSpPr>
        <p:spPr>
          <a:xfrm>
            <a:off x="4028791" y="3268652"/>
            <a:ext cx="7172082" cy="14227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0500"/>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11" name="Text 0"/>
          <p:cNvSpPr txBox="1"/>
          <p:nvPr/>
        </p:nvSpPr>
        <p:spPr>
          <a:xfrm>
            <a:off x="6280189" y="724018"/>
            <a:ext cx="7556422" cy="1385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233E32"/>
                </a:solidFill>
                <a:latin typeface="Alice"/>
                <a:ea typeface="Alice"/>
                <a:cs typeface="Alice"/>
                <a:sym typeface="Alice"/>
              </a:defRPr>
            </a:lvl1pPr>
          </a:lstStyle>
          <a:p>
            <a:pPr/>
            <a:r>
              <a:t>Introduction: Why Predict Student Performance?</a:t>
            </a:r>
          </a:p>
        </p:txBody>
      </p:sp>
      <p:sp>
        <p:nvSpPr>
          <p:cNvPr id="112" name="Text 1"/>
          <p:cNvSpPr txBox="1"/>
          <p:nvPr/>
        </p:nvSpPr>
        <p:spPr>
          <a:xfrm>
            <a:off x="6280189" y="2481738"/>
            <a:ext cx="7556422"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2C2821"/>
                </a:solidFill>
                <a:latin typeface="Lora"/>
                <a:ea typeface="Lora"/>
                <a:cs typeface="Lora"/>
                <a:sym typeface="Lora"/>
              </a:defRPr>
            </a:lvl1pPr>
          </a:lstStyle>
          <a:p>
            <a:pPr/>
            <a:r>
              <a:t>Predicting student performance enables early intervention, allowing educators to identify struggling students proactively. This benefits students by providing timely support, educators by facilitating targeted instruction, and institutions by improving overall educational outcomes and resource allocation.</a:t>
            </a:r>
          </a:p>
        </p:txBody>
      </p:sp>
      <p:sp>
        <p:nvSpPr>
          <p:cNvPr id="113" name="Text 2"/>
          <p:cNvSpPr txBox="1"/>
          <p:nvPr/>
        </p:nvSpPr>
        <p:spPr>
          <a:xfrm>
            <a:off x="6280189" y="4551402"/>
            <a:ext cx="7556422" cy="14009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2C2821"/>
                </a:solidFill>
                <a:latin typeface="Lora"/>
                <a:ea typeface="Lora"/>
                <a:cs typeface="Lora"/>
                <a:sym typeface="Lora"/>
              </a:defRPr>
            </a:lvl1pPr>
          </a:lstStyle>
          <a:p>
            <a:pPr/>
            <a:r>
              <a:t>Personalized learning can be improved by tailoring teaching methods to individual student needs, resources optimized by directing support to where it is most needed, and student success rates enhanced through data-driven strategies that promote academic achievement.</a:t>
            </a:r>
          </a:p>
        </p:txBody>
      </p:sp>
      <p:sp>
        <p:nvSpPr>
          <p:cNvPr id="114" name="Text 3"/>
          <p:cNvSpPr txBox="1"/>
          <p:nvPr/>
        </p:nvSpPr>
        <p:spPr>
          <a:xfrm>
            <a:off x="6280189" y="6258162"/>
            <a:ext cx="3871567"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2C2821"/>
                </a:solidFill>
                <a:latin typeface="Lora"/>
                <a:ea typeface="Lora"/>
                <a:cs typeface="Lora"/>
                <a:sym typeface="Lora"/>
              </a:defRPr>
            </a:lvl1pPr>
          </a:lstStyle>
          <a:p>
            <a:pPr/>
            <a:r>
              <a:t>Early identification of at-risk students</a:t>
            </a:r>
          </a:p>
        </p:txBody>
      </p:sp>
      <p:sp>
        <p:nvSpPr>
          <p:cNvPr id="115" name="Text 4"/>
          <p:cNvSpPr txBox="1"/>
          <p:nvPr/>
        </p:nvSpPr>
        <p:spPr>
          <a:xfrm>
            <a:off x="6280189" y="6700360"/>
            <a:ext cx="3980044"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2C2821"/>
                </a:solidFill>
                <a:latin typeface="Lora"/>
                <a:ea typeface="Lora"/>
                <a:cs typeface="Lora"/>
                <a:sym typeface="Lora"/>
              </a:defRPr>
            </a:lvl1pPr>
          </a:lstStyle>
          <a:p>
            <a:pPr/>
            <a:r>
              <a:t>Customization of learning approaches</a:t>
            </a:r>
          </a:p>
        </p:txBody>
      </p:sp>
      <p:sp>
        <p:nvSpPr>
          <p:cNvPr id="116" name="Text 5"/>
          <p:cNvSpPr txBox="1"/>
          <p:nvPr/>
        </p:nvSpPr>
        <p:spPr>
          <a:xfrm>
            <a:off x="6280189" y="7142559"/>
            <a:ext cx="4504297"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2C2821"/>
                </a:solidFill>
                <a:latin typeface="Lora"/>
                <a:ea typeface="Lora"/>
                <a:cs typeface="Lora"/>
                <a:sym typeface="Lora"/>
              </a:defRPr>
            </a:lvl1pPr>
          </a:lstStyle>
          <a:p>
            <a:pPr/>
            <a:r>
              <a:t>Efficient allocation of educational resources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9" name="Text 0"/>
          <p:cNvSpPr txBox="1"/>
          <p:nvPr/>
        </p:nvSpPr>
        <p:spPr>
          <a:xfrm>
            <a:off x="793790" y="2476143"/>
            <a:ext cx="6846268"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233E32"/>
                </a:solidFill>
                <a:latin typeface="Alice"/>
                <a:ea typeface="Alice"/>
                <a:cs typeface="Alice"/>
                <a:sym typeface="Alice"/>
              </a:defRPr>
            </a:lvl1pPr>
          </a:lstStyle>
          <a:p>
            <a:pPr/>
            <a:r>
              <a:t>Data Sources and Features</a:t>
            </a:r>
          </a:p>
        </p:txBody>
      </p:sp>
      <p:sp>
        <p:nvSpPr>
          <p:cNvPr id="120" name="Text 1"/>
          <p:cNvSpPr txBox="1"/>
          <p:nvPr/>
        </p:nvSpPr>
        <p:spPr>
          <a:xfrm>
            <a:off x="793790" y="3525082"/>
            <a:ext cx="2563621"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AutoNum type="arabicPeriod" startAt="1"/>
              <a:defRPr sz="1700">
                <a:solidFill>
                  <a:srgbClr val="2C2821"/>
                </a:solidFill>
                <a:latin typeface="Lora"/>
                <a:ea typeface="Lora"/>
                <a:cs typeface="Lora"/>
                <a:sym typeface="Lora"/>
              </a:defRPr>
            </a:lvl1pPr>
          </a:lstStyle>
          <a:p>
            <a:pPr/>
            <a:r>
              <a:t>Data Source: KAGGLE</a:t>
            </a:r>
          </a:p>
        </p:txBody>
      </p:sp>
      <p:sp>
        <p:nvSpPr>
          <p:cNvPr id="121" name="Text 2"/>
          <p:cNvSpPr txBox="1"/>
          <p:nvPr/>
        </p:nvSpPr>
        <p:spPr>
          <a:xfrm>
            <a:off x="793790" y="3967281"/>
            <a:ext cx="7556421"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AutoNum type="arabicPeriod" startAt="2"/>
              <a:defRPr sz="1700">
                <a:solidFill>
                  <a:srgbClr val="2C2821"/>
                </a:solidFill>
                <a:latin typeface="Lora"/>
                <a:ea typeface="Lora"/>
                <a:cs typeface="Lora"/>
                <a:sym typeface="Lora"/>
              </a:defRPr>
            </a:lvl1pPr>
          </a:lstStyle>
          <a:p>
            <a:pPr/>
            <a:r>
              <a:t>Features: Gender, race/ethnicity, parental education, lunch, test preparation course, math score, reading score, writing score</a:t>
            </a:r>
          </a:p>
        </p:txBody>
      </p:sp>
      <p:sp>
        <p:nvSpPr>
          <p:cNvPr id="122" name="Text 3"/>
          <p:cNvSpPr txBox="1"/>
          <p:nvPr/>
        </p:nvSpPr>
        <p:spPr>
          <a:xfrm>
            <a:off x="793790" y="4772381"/>
            <a:ext cx="3876204"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AutoNum type="arabicPeriod" startAt="3"/>
              <a:defRPr sz="1700">
                <a:solidFill>
                  <a:srgbClr val="2C2821"/>
                </a:solidFill>
                <a:latin typeface="Lora"/>
                <a:ea typeface="Lora"/>
                <a:cs typeface="Lora"/>
                <a:sym typeface="Lora"/>
              </a:defRPr>
            </a:lvl1pPr>
          </a:lstStyle>
          <a:p>
            <a:pPr/>
            <a:r>
              <a:t>Target Variable: Average exam score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25" name="Text 0"/>
          <p:cNvSpPr txBox="1"/>
          <p:nvPr/>
        </p:nvSpPr>
        <p:spPr>
          <a:xfrm>
            <a:off x="6280189" y="1701164"/>
            <a:ext cx="7556422" cy="1385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233E32"/>
                </a:solidFill>
                <a:latin typeface="Alice"/>
                <a:ea typeface="Alice"/>
                <a:cs typeface="Alice"/>
                <a:sym typeface="Alice"/>
              </a:defRPr>
            </a:lvl1pPr>
          </a:lstStyle>
          <a:p>
            <a:pPr/>
            <a:r>
              <a:t>Methodology: Machine Learning Models</a:t>
            </a:r>
          </a:p>
        </p:txBody>
      </p:sp>
      <p:sp>
        <p:nvSpPr>
          <p:cNvPr id="126" name="Text 1"/>
          <p:cNvSpPr txBox="1"/>
          <p:nvPr/>
        </p:nvSpPr>
        <p:spPr>
          <a:xfrm>
            <a:off x="6280189" y="3458884"/>
            <a:ext cx="7556422"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800"/>
              </a:lnSpc>
              <a:buSzPct val="100000"/>
              <a:buAutoNum type="arabicPeriod" startAt="1"/>
              <a:defRPr sz="1700">
                <a:solidFill>
                  <a:srgbClr val="2C2821"/>
                </a:solidFill>
                <a:latin typeface="Lora"/>
                <a:ea typeface="Lora"/>
                <a:cs typeface="Lora"/>
                <a:sym typeface="Lora"/>
              </a:defRPr>
            </a:pPr>
            <a:r>
              <a:t>Chose </a:t>
            </a:r>
            <a:r>
              <a:rPr>
                <a:latin typeface="Consolas"/>
                <a:ea typeface="Consolas"/>
                <a:cs typeface="Consolas"/>
                <a:sym typeface="Consolas"/>
              </a:rPr>
              <a:t>Random Forest Regressor</a:t>
            </a:r>
            <a:r>
              <a:t> for its robustness and interpretability. Its ensemble nature helps reduce overfitting, providing more reliable predictions.</a:t>
            </a:r>
          </a:p>
        </p:txBody>
      </p:sp>
      <p:sp>
        <p:nvSpPr>
          <p:cNvPr id="127" name="Text 2"/>
          <p:cNvSpPr txBox="1"/>
          <p:nvPr/>
        </p:nvSpPr>
        <p:spPr>
          <a:xfrm>
            <a:off x="6280189" y="4634507"/>
            <a:ext cx="7556422" cy="689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AutoNum type="arabicPeriod" startAt="2"/>
              <a:defRPr sz="1700">
                <a:solidFill>
                  <a:srgbClr val="2C2821"/>
                </a:solidFill>
                <a:latin typeface="Lora"/>
                <a:ea typeface="Lora"/>
                <a:cs typeface="Lora"/>
                <a:sym typeface="Lora"/>
              </a:defRPr>
            </a:lvl1pPr>
          </a:lstStyle>
          <a:p>
            <a:pPr/>
            <a:r>
              <a:t>Split data into training (80%) and testing (20%) sets to evaluate the model's performance on unseen data, ensuring generalization.</a:t>
            </a:r>
          </a:p>
        </p:txBody>
      </p:sp>
      <p:sp>
        <p:nvSpPr>
          <p:cNvPr id="128" name="Text 3"/>
          <p:cNvSpPr txBox="1"/>
          <p:nvPr/>
        </p:nvSpPr>
        <p:spPr>
          <a:xfrm>
            <a:off x="6280189" y="5439607"/>
            <a:ext cx="7556422"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AutoNum type="arabicPeriod" startAt="3"/>
              <a:defRPr sz="1700">
                <a:solidFill>
                  <a:srgbClr val="2C2821"/>
                </a:solidFill>
                <a:latin typeface="Lora"/>
                <a:ea typeface="Lora"/>
                <a:cs typeface="Lora"/>
                <a:sym typeface="Lora"/>
              </a:defRPr>
            </a:lvl1pPr>
          </a:lstStyle>
          <a:p>
            <a:pPr/>
            <a:r>
              <a:t>Trained the model using 100 estimators (trees). Each tree contributes to the final prediction, and the number was chosen based on performance tuning.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31" name="Text 0"/>
          <p:cNvSpPr txBox="1"/>
          <p:nvPr/>
        </p:nvSpPr>
        <p:spPr>
          <a:xfrm>
            <a:off x="6201012" y="965121"/>
            <a:ext cx="7714775" cy="1259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000"/>
              </a:lnSpc>
              <a:defRPr sz="4000">
                <a:solidFill>
                  <a:srgbClr val="233E32"/>
                </a:solidFill>
                <a:latin typeface="Alice"/>
                <a:ea typeface="Alice"/>
                <a:cs typeface="Alice"/>
                <a:sym typeface="Alice"/>
              </a:defRPr>
            </a:lvl1pPr>
          </a:lstStyle>
          <a:p>
            <a:pPr/>
            <a:r>
              <a:t>Evaluation Metrics: Measuring Predictive Accuracy</a:t>
            </a:r>
          </a:p>
        </p:txBody>
      </p:sp>
      <p:sp>
        <p:nvSpPr>
          <p:cNvPr id="132" name="Text 1"/>
          <p:cNvSpPr txBox="1"/>
          <p:nvPr/>
        </p:nvSpPr>
        <p:spPr>
          <a:xfrm>
            <a:off x="6201012" y="2547698"/>
            <a:ext cx="7714775"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500"/>
              </a:lnSpc>
              <a:buSzPct val="100000"/>
              <a:buAutoNum type="arabicPeriod" startAt="1"/>
              <a:defRPr sz="1600">
                <a:solidFill>
                  <a:srgbClr val="2C2821"/>
                </a:solidFill>
                <a:latin typeface="Lora"/>
                <a:ea typeface="Lora"/>
                <a:cs typeface="Lora"/>
                <a:sym typeface="Lora"/>
              </a:defRPr>
            </a:lvl1pPr>
          </a:lstStyle>
          <a:p>
            <a:pPr/>
            <a:r>
              <a:t>Mean Absolute Error (MAE): 10.39MAE represents the average magnitude of errors in a set of predictions, without considering their direction. It is calculated as the average of the absolute differences between predicted and actual values. A lower MAE indicates better model accuracy.</a:t>
            </a:r>
          </a:p>
        </p:txBody>
      </p:sp>
      <p:sp>
        <p:nvSpPr>
          <p:cNvPr id="133" name="Text 2"/>
          <p:cNvSpPr txBox="1"/>
          <p:nvPr/>
        </p:nvSpPr>
        <p:spPr>
          <a:xfrm>
            <a:off x="6201012" y="3925966"/>
            <a:ext cx="7714775"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500"/>
              </a:lnSpc>
              <a:buSzPct val="100000"/>
              <a:buAutoNum type="arabicPeriod" startAt="2"/>
              <a:defRPr sz="1600">
                <a:solidFill>
                  <a:srgbClr val="2C2821"/>
                </a:solidFill>
                <a:latin typeface="Lora"/>
                <a:ea typeface="Lora"/>
                <a:cs typeface="Lora"/>
                <a:sym typeface="Lora"/>
              </a:defRPr>
            </a:lvl1pPr>
          </a:lstStyle>
          <a:p>
            <a:pPr/>
            <a:r>
              <a:t>Mean Squared Error (MSE): 157.37MSE measures the average of the squares of the errors. Squaring the errors gives higher weight to larger errors, making MSE more sensitive to outliers than MAE. Like MAE, a lower MSE indicates better model accuracy.</a:t>
            </a:r>
          </a:p>
        </p:txBody>
      </p:sp>
      <p:sp>
        <p:nvSpPr>
          <p:cNvPr id="134" name="Text 3"/>
          <p:cNvSpPr txBox="1"/>
          <p:nvPr/>
        </p:nvSpPr>
        <p:spPr>
          <a:xfrm>
            <a:off x="6201012" y="5304233"/>
            <a:ext cx="7714775" cy="1888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500"/>
              </a:lnSpc>
              <a:buSzPct val="100000"/>
              <a:buAutoNum type="arabicPeriod" startAt="3"/>
              <a:defRPr sz="1600">
                <a:solidFill>
                  <a:srgbClr val="2C2821"/>
                </a:solidFill>
                <a:latin typeface="Lora"/>
                <a:ea typeface="Lora"/>
                <a:cs typeface="Lora"/>
                <a:sym typeface="Lora"/>
              </a:defRPr>
            </a:lvl1pPr>
          </a:lstStyle>
          <a:p>
            <a:pPr/>
            <a:r>
              <a:t>R² Score: 0.0875 (Indicates limited predictive power, potential for improvement)The R² score, also known as the coefficient of determination, represents the proportion of the variance in the dependent variable that is predictable from the independent variables. An R² score of 0.0875 suggests that the model explains only a small fraction of the variability in the target variable, indicating a poor fit and the need for model improvement.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Image 0" descr="Image 0"/>
          <p:cNvPicPr>
            <a:picLocks noChangeAspect="1"/>
          </p:cNvPicPr>
          <p:nvPr/>
        </p:nvPicPr>
        <p:blipFill>
          <a:blip r:embed="rId2">
            <a:extLst/>
          </a:blip>
          <a:stretch>
            <a:fillRect/>
          </a:stretch>
        </p:blipFill>
        <p:spPr>
          <a:xfrm>
            <a:off x="0" y="0"/>
            <a:ext cx="14630400" cy="2835236"/>
          </a:xfrm>
          <a:prstGeom prst="rect">
            <a:avLst/>
          </a:prstGeom>
          <a:ln w="12700">
            <a:miter lim="400000"/>
          </a:ln>
        </p:spPr>
      </p:pic>
      <p:sp>
        <p:nvSpPr>
          <p:cNvPr id="137" name="Text 0"/>
          <p:cNvSpPr txBox="1"/>
          <p:nvPr/>
        </p:nvSpPr>
        <p:spPr>
          <a:xfrm>
            <a:off x="793790" y="4826437"/>
            <a:ext cx="10718305"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233E32"/>
                </a:solidFill>
                <a:latin typeface="Alice"/>
                <a:ea typeface="Alice"/>
                <a:cs typeface="Alice"/>
                <a:sym typeface="Alice"/>
              </a:defRPr>
            </a:lvl1pPr>
          </a:lstStyle>
          <a:p>
            <a:pPr/>
            <a:r>
              <a:t>Results and Findings: What Did We Learn?</a:t>
            </a:r>
          </a:p>
        </p:txBody>
      </p:sp>
      <p:sp>
        <p:nvSpPr>
          <p:cNvPr id="138" name="Text 1"/>
          <p:cNvSpPr txBox="1"/>
          <p:nvPr/>
        </p:nvSpPr>
        <p:spPr>
          <a:xfrm>
            <a:off x="793790" y="5875377"/>
            <a:ext cx="127001"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C2821"/>
                </a:solidFill>
                <a:latin typeface="Lora"/>
                <a:ea typeface="Lora"/>
                <a:cs typeface="Lora"/>
                <a:sym typeface="Lora"/>
              </a:defRPr>
            </a:lvl1pPr>
          </a:lstStyle>
          <a:p>
            <a:pP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 0" descr="Image 0"/>
          <p:cNvPicPr>
            <a:picLocks noChangeAspect="1"/>
          </p:cNvPicPr>
          <p:nvPr/>
        </p:nvPicPr>
        <p:blipFill>
          <a:blip r:embed="rId2">
            <a:extLst/>
          </a:blip>
          <a:stretch>
            <a:fillRect/>
          </a:stretch>
        </p:blipFill>
        <p:spPr>
          <a:xfrm>
            <a:off x="793790" y="2262664"/>
            <a:ext cx="6237685" cy="3704274"/>
          </a:xfrm>
          <a:prstGeom prst="rect">
            <a:avLst/>
          </a:prstGeom>
          <a:ln w="12700">
            <a:miter lim="400000"/>
          </a:ln>
        </p:spPr>
      </p:pic>
      <p:pic>
        <p:nvPicPr>
          <p:cNvPr id="141" name="Image 1" descr="Image 1"/>
          <p:cNvPicPr>
            <a:picLocks noChangeAspect="1"/>
          </p:cNvPicPr>
          <p:nvPr/>
        </p:nvPicPr>
        <p:blipFill>
          <a:blip r:embed="rId3">
            <a:extLst/>
          </a:blip>
          <a:stretch>
            <a:fillRect/>
          </a:stretch>
        </p:blipFill>
        <p:spPr>
          <a:xfrm>
            <a:off x="7598092" y="2035968"/>
            <a:ext cx="6246020" cy="452628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44" name="Text 0"/>
          <p:cNvSpPr txBox="1"/>
          <p:nvPr/>
        </p:nvSpPr>
        <p:spPr>
          <a:xfrm>
            <a:off x="717828" y="664250"/>
            <a:ext cx="5855693" cy="624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b="1" sz="4000">
                <a:solidFill>
                  <a:srgbClr val="233E32"/>
                </a:solidFill>
                <a:latin typeface="Alice"/>
                <a:ea typeface="Alice"/>
                <a:cs typeface="Alice"/>
                <a:sym typeface="Alice"/>
              </a:defRPr>
            </a:lvl1pPr>
          </a:lstStyle>
          <a:p>
            <a:pPr/>
            <a:r>
              <a:t>Real-World Applications</a:t>
            </a:r>
          </a:p>
        </p:txBody>
      </p:sp>
      <p:sp>
        <p:nvSpPr>
          <p:cNvPr id="145" name="Text 1"/>
          <p:cNvSpPr txBox="1"/>
          <p:nvPr/>
        </p:nvSpPr>
        <p:spPr>
          <a:xfrm>
            <a:off x="717827" y="1612821"/>
            <a:ext cx="7708346"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500"/>
              </a:lnSpc>
              <a:buSzPct val="100000"/>
              <a:buAutoNum type="arabicPeriod" startAt="1"/>
              <a:defRPr b="1" sz="1600">
                <a:solidFill>
                  <a:srgbClr val="2C2821"/>
                </a:solidFill>
                <a:latin typeface="Lora"/>
                <a:ea typeface="Lora"/>
                <a:cs typeface="Lora"/>
                <a:sym typeface="Lora"/>
              </a:defRPr>
            </a:pPr>
            <a:r>
              <a:t>Helping educators identify students at risk:</a:t>
            </a:r>
            <a:r>
              <a:rPr b="0"/>
              <a:t> By identifying students at risk early, educators can provide timely interventions such as tutoring, counseling, or modified assignments. This proactive approach can significantly improve student outcomes and prevent academic failure.</a:t>
            </a:r>
          </a:p>
        </p:txBody>
      </p:sp>
      <p:sp>
        <p:nvSpPr>
          <p:cNvPr id="146" name="Text 2"/>
          <p:cNvSpPr txBox="1"/>
          <p:nvPr/>
        </p:nvSpPr>
        <p:spPr>
          <a:xfrm>
            <a:off x="717827" y="2997041"/>
            <a:ext cx="7708346"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500"/>
              </a:lnSpc>
              <a:buSzPct val="100000"/>
              <a:buAutoNum type="arabicPeriod" startAt="2"/>
              <a:defRPr b="1" sz="1600">
                <a:solidFill>
                  <a:srgbClr val="2C2821"/>
                </a:solidFill>
                <a:latin typeface="Lora"/>
                <a:ea typeface="Lora"/>
                <a:cs typeface="Lora"/>
                <a:sym typeface="Lora"/>
              </a:defRPr>
            </a:pPr>
            <a:r>
              <a:t>Personalizing learning strategies:</a:t>
            </a:r>
            <a:r>
              <a:rPr b="0"/>
              <a:t> Predictive models can help tailor learning experiences to individual student needs. This includes adjusting the pace of instruction, providing targeted support, and offering enrichment activities based on predicted performance.</a:t>
            </a:r>
          </a:p>
        </p:txBody>
      </p:sp>
      <p:sp>
        <p:nvSpPr>
          <p:cNvPr id="147" name="Text 3"/>
          <p:cNvSpPr txBox="1"/>
          <p:nvPr/>
        </p:nvSpPr>
        <p:spPr>
          <a:xfrm>
            <a:off x="717827" y="4381262"/>
            <a:ext cx="7708346" cy="12532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a:lnSpc>
                <a:spcPts val="2500"/>
              </a:lnSpc>
              <a:buSzPct val="100000"/>
              <a:buAutoNum type="arabicPeriod" startAt="3"/>
              <a:defRPr b="1" sz="1600">
                <a:solidFill>
                  <a:srgbClr val="2C2821"/>
                </a:solidFill>
                <a:latin typeface="Lora"/>
                <a:ea typeface="Lora"/>
                <a:cs typeface="Lora"/>
                <a:sym typeface="Lora"/>
              </a:defRPr>
            </a:pPr>
            <a:r>
              <a:t>Policy-making for educational institutions:</a:t>
            </a:r>
            <a:r>
              <a:rPr b="0"/>
              <a:t> Institutions can use insights from student performance prediction to inform policy decisions. This may involve allocating resources to specific programs, adjusting curriculum, or implementing new support systems to improve overall student success rates.</a:t>
            </a:r>
          </a:p>
        </p:txBody>
      </p:sp>
      <p:sp>
        <p:nvSpPr>
          <p:cNvPr id="148" name="Text 4"/>
          <p:cNvSpPr txBox="1"/>
          <p:nvPr/>
        </p:nvSpPr>
        <p:spPr>
          <a:xfrm>
            <a:off x="717827" y="5924549"/>
            <a:ext cx="7708346" cy="12532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2C2821"/>
                </a:solidFill>
                <a:latin typeface="Lora"/>
                <a:ea typeface="Lora"/>
                <a:cs typeface="Lora"/>
                <a:sym typeface="Lora"/>
              </a:defRPr>
            </a:lvl1pPr>
          </a:lstStyle>
          <a:p>
            <a:pPr/>
            <a:r>
              <a:t>These real-world applications highlight the potential of student performance prediction to transform education by enabling data-driven decisions and interventions. While there are challenges to address, the benefits of improved student outcomes and optimized resource allocation make it a worthwhile endeavor.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51" name="Text 0"/>
          <p:cNvSpPr txBox="1"/>
          <p:nvPr/>
        </p:nvSpPr>
        <p:spPr>
          <a:xfrm>
            <a:off x="793790" y="3227427"/>
            <a:ext cx="2932485"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233E32"/>
                </a:solidFill>
                <a:latin typeface="Alice"/>
                <a:ea typeface="Alice"/>
                <a:cs typeface="Alice"/>
                <a:sym typeface="Alice"/>
              </a:defRPr>
            </a:lvl1pPr>
          </a:lstStyle>
          <a:p>
            <a:pPr/>
            <a:r>
              <a:t>Conclusion </a:t>
            </a:r>
          </a:p>
        </p:txBody>
      </p:sp>
      <p:sp>
        <p:nvSpPr>
          <p:cNvPr id="152" name="Text 1"/>
          <p:cNvSpPr txBox="1"/>
          <p:nvPr/>
        </p:nvSpPr>
        <p:spPr>
          <a:xfrm>
            <a:off x="793790" y="4276368"/>
            <a:ext cx="7556421"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2C2821"/>
                </a:solidFill>
                <a:latin typeface="Lora"/>
                <a:ea typeface="Lora"/>
                <a:cs typeface="Lora"/>
                <a:sym typeface="Lora"/>
              </a:defRPr>
            </a:lvl1pPr>
          </a:lstStyle>
          <a:p>
            <a:pPr/>
            <a:r>
              <a:t> In summary, data-driven approaches improve student success. We encourage wider adoption of such methods.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